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6" r:id="rId2"/>
    <p:sldId id="297" r:id="rId3"/>
    <p:sldId id="299" r:id="rId4"/>
    <p:sldId id="298" r:id="rId5"/>
    <p:sldId id="302" r:id="rId6"/>
    <p:sldId id="307" r:id="rId7"/>
    <p:sldId id="308" r:id="rId8"/>
    <p:sldId id="303" r:id="rId9"/>
    <p:sldId id="304" r:id="rId10"/>
    <p:sldId id="305" r:id="rId11"/>
    <p:sldId id="306" r:id="rId12"/>
    <p:sldId id="300" r:id="rId13"/>
    <p:sldId id="301" r:id="rId14"/>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E79"/>
    <a:srgbClr val="69C509"/>
    <a:srgbClr val="3C9B00"/>
    <a:srgbClr val="0072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4" autoAdjust="0"/>
    <p:restoredTop sz="94660"/>
  </p:normalViewPr>
  <p:slideViewPr>
    <p:cSldViewPr snapToGrid="0">
      <p:cViewPr varScale="1">
        <p:scale>
          <a:sx n="70" d="100"/>
          <a:sy n="70" d="100"/>
        </p:scale>
        <p:origin x="48" y="48"/>
      </p:cViewPr>
      <p:guideLst/>
    </p:cSldViewPr>
  </p:slideViewPr>
  <p:notesTextViewPr>
    <p:cViewPr>
      <p:scale>
        <a:sx n="1" d="1"/>
        <a:sy n="1" d="1"/>
      </p:scale>
      <p:origin x="0" y="0"/>
    </p:cViewPr>
  </p:notesTextViewPr>
  <p:notesViewPr>
    <p:cSldViewPr snapToGrid="0">
      <p:cViewPr varScale="1">
        <p:scale>
          <a:sx n="65" d="100"/>
          <a:sy n="65" d="100"/>
        </p:scale>
        <p:origin x="3082"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09F75E8-3157-40D1-91A7-89E5ECBAD759}" type="datetimeFigureOut">
              <a:rPr lang="en-GB" smtClean="0"/>
              <a:t>27/06/2024</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A2532C-1669-4BC0-B362-1BA5C990DCB9}" type="slidenum">
              <a:rPr lang="en-GB" smtClean="0"/>
              <a:t>‹#›</a:t>
            </a:fld>
            <a:endParaRPr lang="en-GB"/>
          </a:p>
        </p:txBody>
      </p:sp>
    </p:spTree>
    <p:extLst>
      <p:ext uri="{BB962C8B-B14F-4D97-AF65-F5344CB8AC3E}">
        <p14:creationId xmlns:p14="http://schemas.microsoft.com/office/powerpoint/2010/main" val="6816754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29C623-DA96-44C8-AE75-8E5210F0FF01}" type="datetimeFigureOut">
              <a:rPr lang="de-AT" smtClean="0"/>
              <a:t>27.06.2024</a:t>
            </a:fld>
            <a:endParaRPr lang="de-AT"/>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A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87D6DD-DFA2-43CB-AD64-2EC5BC4A30E6}" type="slidenum">
              <a:rPr lang="de-AT" smtClean="0"/>
              <a:t>‹#›</a:t>
            </a:fld>
            <a:endParaRPr lang="de-AT"/>
          </a:p>
        </p:txBody>
      </p:sp>
    </p:spTree>
    <p:extLst>
      <p:ext uri="{BB962C8B-B14F-4D97-AF65-F5344CB8AC3E}">
        <p14:creationId xmlns:p14="http://schemas.microsoft.com/office/powerpoint/2010/main" val="2429603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AT"/>
          </a:p>
        </p:txBody>
      </p:sp>
      <p:sp>
        <p:nvSpPr>
          <p:cNvPr id="4" name="Slide Number Placeholder 3"/>
          <p:cNvSpPr>
            <a:spLocks noGrp="1"/>
          </p:cNvSpPr>
          <p:nvPr>
            <p:ph type="sldNum" sz="quarter" idx="10"/>
          </p:nvPr>
        </p:nvSpPr>
        <p:spPr/>
        <p:txBody>
          <a:bodyPr/>
          <a:lstStyle/>
          <a:p>
            <a:fld id="{5987D6DD-DFA2-43CB-AD64-2EC5BC4A30E6}" type="slidenum">
              <a:rPr lang="de-AT" smtClean="0"/>
              <a:t>1</a:t>
            </a:fld>
            <a:endParaRPr lang="de-AT"/>
          </a:p>
        </p:txBody>
      </p:sp>
    </p:spTree>
    <p:extLst>
      <p:ext uri="{BB962C8B-B14F-4D97-AF65-F5344CB8AC3E}">
        <p14:creationId xmlns:p14="http://schemas.microsoft.com/office/powerpoint/2010/main" val="3432689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endParaRPr lang="de-AT"/>
          </a:p>
        </p:txBody>
      </p:sp>
      <p:sp>
        <p:nvSpPr>
          <p:cNvPr id="3" name="Subtitle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e-AT"/>
          </a:p>
        </p:txBody>
      </p:sp>
    </p:spTree>
    <p:extLst>
      <p:ext uri="{BB962C8B-B14F-4D97-AF65-F5344CB8AC3E}">
        <p14:creationId xmlns:p14="http://schemas.microsoft.com/office/powerpoint/2010/main" val="25697034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62B60E-6398-4BF2-99E0-4F6FEC37305F}"/>
              </a:ext>
            </a:extLst>
          </p:cNvPr>
          <p:cNvSpPr>
            <a:spLocks noGrp="1"/>
          </p:cNvSpPr>
          <p:nvPr>
            <p:ph type="title" hasCustomPrompt="1"/>
          </p:nvPr>
        </p:nvSpPr>
        <p:spPr>
          <a:xfrm>
            <a:off x="490654" y="365125"/>
            <a:ext cx="11218126" cy="1325563"/>
          </a:xfrm>
          <a:prstGeom prst="rect">
            <a:avLst/>
          </a:prstGeom>
        </p:spPr>
        <p:txBody>
          <a:bodyPr/>
          <a:lstStyle>
            <a:lvl1pPr>
              <a:defRPr/>
            </a:lvl1pPr>
          </a:lstStyle>
          <a:p>
            <a:r>
              <a:rPr lang="en-GB" noProof="0" dirty="0"/>
              <a:t>Click to edit Master title style</a:t>
            </a:r>
          </a:p>
        </p:txBody>
      </p:sp>
      <p:sp>
        <p:nvSpPr>
          <p:cNvPr id="4" name="Inhaltsplatzhalter 3">
            <a:extLst>
              <a:ext uri="{FF2B5EF4-FFF2-40B4-BE49-F238E27FC236}">
                <a16:creationId xmlns:a16="http://schemas.microsoft.com/office/drawing/2014/main" id="{0D392025-DA80-4A7B-8B7D-91AB9189518E}"/>
              </a:ext>
            </a:extLst>
          </p:cNvPr>
          <p:cNvSpPr>
            <a:spLocks noGrp="1"/>
          </p:cNvSpPr>
          <p:nvPr>
            <p:ph sz="quarter" idx="10" hasCustomPrompt="1"/>
          </p:nvPr>
        </p:nvSpPr>
        <p:spPr>
          <a:xfrm>
            <a:off x="490538" y="1989138"/>
            <a:ext cx="11218862" cy="3621087"/>
          </a:xfrm>
          <a:prstGeom prst="rect">
            <a:avLst/>
          </a:prstGeom>
        </p:spPr>
        <p:txBody>
          <a:bodyPr/>
          <a:lstStyle>
            <a:lvl1pPr>
              <a:defRPr/>
            </a:lvl1pPr>
            <a:lvl2pPr>
              <a:defRPr/>
            </a:lvl2pPr>
            <a:lvl3pPr>
              <a:defRPr/>
            </a:lvl3pPr>
            <a:lvl4pPr>
              <a:defRPr/>
            </a:lvl4pPr>
            <a:lvl5pPr>
              <a:defRPr/>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Forth level</a:t>
            </a:r>
          </a:p>
          <a:p>
            <a:pPr lvl="4"/>
            <a:r>
              <a:rPr lang="en-GB" noProof="0" dirty="0"/>
              <a:t>Fifth level</a:t>
            </a:r>
          </a:p>
        </p:txBody>
      </p:sp>
    </p:spTree>
    <p:extLst>
      <p:ext uri="{BB962C8B-B14F-4D97-AF65-F5344CB8AC3E}">
        <p14:creationId xmlns:p14="http://schemas.microsoft.com/office/powerpoint/2010/main" val="1319966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7CEF9E-739F-479A-88FF-406B976D3D36}"/>
              </a:ext>
            </a:extLst>
          </p:cNvPr>
          <p:cNvSpPr>
            <a:spLocks noGrp="1"/>
          </p:cNvSpPr>
          <p:nvPr>
            <p:ph type="title"/>
          </p:nvPr>
        </p:nvSpPr>
        <p:spPr>
          <a:xfrm>
            <a:off x="490654" y="365125"/>
            <a:ext cx="11218126" cy="1325563"/>
          </a:xfrm>
          <a:prstGeom prst="rect">
            <a:avLst/>
          </a:prstGeom>
        </p:spPr>
        <p:txBody>
          <a:bodyPr/>
          <a:lstStyle/>
          <a:p>
            <a:r>
              <a:rPr lang="de-DE"/>
              <a:t>Mastertitelformat bearbeiten</a:t>
            </a:r>
          </a:p>
        </p:txBody>
      </p:sp>
      <p:sp>
        <p:nvSpPr>
          <p:cNvPr id="3" name="Inhaltsplatzhalter 2">
            <a:extLst>
              <a:ext uri="{FF2B5EF4-FFF2-40B4-BE49-F238E27FC236}">
                <a16:creationId xmlns:a16="http://schemas.microsoft.com/office/drawing/2014/main" id="{28EFE50B-7C7C-4DF4-AE05-0FEACFD4FE66}"/>
              </a:ext>
            </a:extLst>
          </p:cNvPr>
          <p:cNvSpPr>
            <a:spLocks noGrp="1"/>
          </p:cNvSpPr>
          <p:nvPr>
            <p:ph idx="1"/>
          </p:nvPr>
        </p:nvSpPr>
        <p:spPr>
          <a:xfrm>
            <a:off x="490654" y="1825625"/>
            <a:ext cx="11218126" cy="4051068"/>
          </a:xfrm>
          <a:prstGeom prst="rect">
            <a:avLst/>
          </a:prstGeo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B2EACBC6-AFE4-4EA9-A032-D74003768541}"/>
              </a:ext>
            </a:extLst>
          </p:cNvPr>
          <p:cNvSpPr>
            <a:spLocks noGrp="1"/>
          </p:cNvSpPr>
          <p:nvPr>
            <p:ph type="dt" sz="half" idx="10"/>
          </p:nvPr>
        </p:nvSpPr>
        <p:spPr/>
        <p:txBody>
          <a:bodyPr/>
          <a:lstStyle/>
          <a:p>
            <a:fld id="{C570BBF5-6E72-4E8C-BE55-14BA2B23BCD2}" type="datetimeFigureOut">
              <a:rPr lang="de-DE" smtClean="0"/>
              <a:t>27.06.2024</a:t>
            </a:fld>
            <a:endParaRPr lang="de-DE"/>
          </a:p>
        </p:txBody>
      </p:sp>
      <p:sp>
        <p:nvSpPr>
          <p:cNvPr id="5" name="Fußzeilenplatzhalter 4">
            <a:extLst>
              <a:ext uri="{FF2B5EF4-FFF2-40B4-BE49-F238E27FC236}">
                <a16:creationId xmlns:a16="http://schemas.microsoft.com/office/drawing/2014/main" id="{E5E96894-4B8D-482F-97A6-3A24943B13E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73BB609-F3DA-4FC9-A3A4-CA5302B44A04}"/>
              </a:ext>
            </a:extLst>
          </p:cNvPr>
          <p:cNvSpPr>
            <a:spLocks noGrp="1"/>
          </p:cNvSpPr>
          <p:nvPr>
            <p:ph type="sldNum" sz="quarter" idx="12"/>
          </p:nvPr>
        </p:nvSpPr>
        <p:spPr/>
        <p:txBody>
          <a:bodyPr/>
          <a:lstStyle/>
          <a:p>
            <a:fld id="{2BAB5ED3-B125-42CE-A61E-48765D752D54}" type="slidenum">
              <a:rPr lang="de-DE" smtClean="0"/>
              <a:t>‹#›</a:t>
            </a:fld>
            <a:endParaRPr lang="de-DE"/>
          </a:p>
        </p:txBody>
      </p:sp>
    </p:spTree>
    <p:extLst>
      <p:ext uri="{BB962C8B-B14F-4D97-AF65-F5344CB8AC3E}">
        <p14:creationId xmlns:p14="http://schemas.microsoft.com/office/powerpoint/2010/main" val="31813088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le Placeholder 1">
            <a:extLst>
              <a:ext uri="{FF2B5EF4-FFF2-40B4-BE49-F238E27FC236}">
                <a16:creationId xmlns:a16="http://schemas.microsoft.com/office/drawing/2014/main" id="{53586A89-D235-1042-A51A-5E84488C012B}"/>
              </a:ext>
            </a:extLst>
          </p:cNvPr>
          <p:cNvSpPr>
            <a:spLocks noGrp="1"/>
          </p:cNvSpPr>
          <p:nvPr>
            <p:ph type="title"/>
          </p:nvPr>
        </p:nvSpPr>
        <p:spPr>
          <a:xfrm>
            <a:off x="490654" y="365125"/>
            <a:ext cx="11218126" cy="1325563"/>
          </a:xfrm>
          <a:prstGeom prst="rect">
            <a:avLst/>
          </a:prstGeom>
        </p:spPr>
        <p:txBody>
          <a:bodyPr vert="horz" lIns="91440" tIns="45720" rIns="91440" bIns="45720" rtlCol="0" anchor="ctr">
            <a:normAutofit/>
          </a:bodyPr>
          <a:lstStyle/>
          <a:p>
            <a:r>
              <a:rPr lang="en-US" dirty="0"/>
              <a:t>Click to edit Master title style</a:t>
            </a:r>
            <a:endParaRPr lang="de-AT" dirty="0"/>
          </a:p>
        </p:txBody>
      </p:sp>
      <p:sp>
        <p:nvSpPr>
          <p:cNvPr id="5" name="Text Placeholder 2">
            <a:extLst>
              <a:ext uri="{FF2B5EF4-FFF2-40B4-BE49-F238E27FC236}">
                <a16:creationId xmlns:a16="http://schemas.microsoft.com/office/drawing/2014/main" id="{4E8627BF-DFC5-E8AD-DF1B-5C25DF794855}"/>
              </a:ext>
            </a:extLst>
          </p:cNvPr>
          <p:cNvSpPr>
            <a:spLocks noGrp="1"/>
          </p:cNvSpPr>
          <p:nvPr>
            <p:ph type="body" idx="1"/>
          </p:nvPr>
        </p:nvSpPr>
        <p:spPr>
          <a:xfrm>
            <a:off x="490654" y="1825625"/>
            <a:ext cx="11218126" cy="405106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de-AT" dirty="0"/>
          </a:p>
        </p:txBody>
      </p:sp>
      <p:pic>
        <p:nvPicPr>
          <p:cNvPr id="6" name="Picture 5">
            <a:extLst>
              <a:ext uri="{FF2B5EF4-FFF2-40B4-BE49-F238E27FC236}">
                <a16:creationId xmlns:a16="http://schemas.microsoft.com/office/drawing/2014/main" id="{24AA1119-C21F-5F59-13AC-ABB3B1D0A28C}"/>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750333" y="5966902"/>
            <a:ext cx="1958447" cy="668161"/>
          </a:xfrm>
          <a:prstGeom prst="rect">
            <a:avLst/>
          </a:prstGeom>
        </p:spPr>
      </p:pic>
      <p:sp>
        <p:nvSpPr>
          <p:cNvPr id="8" name="TextBox 7">
            <a:extLst>
              <a:ext uri="{FF2B5EF4-FFF2-40B4-BE49-F238E27FC236}">
                <a16:creationId xmlns:a16="http://schemas.microsoft.com/office/drawing/2014/main" id="{C5E3C61A-1912-DA35-F817-4DA314363B2E}"/>
              </a:ext>
            </a:extLst>
          </p:cNvPr>
          <p:cNvSpPr txBox="1"/>
          <p:nvPr userDrawn="1"/>
        </p:nvSpPr>
        <p:spPr>
          <a:xfrm>
            <a:off x="2715208" y="6046237"/>
            <a:ext cx="7613780" cy="588826"/>
          </a:xfrm>
          <a:prstGeom prst="rect">
            <a:avLst/>
          </a:prstGeom>
          <a:noFill/>
        </p:spPr>
        <p:txBody>
          <a:bodyPr wrap="square" rtlCol="0">
            <a:spAutoFit/>
          </a:bodyPr>
          <a:lstStyle/>
          <a:p>
            <a:endParaRPr lang="en-US" dirty="0"/>
          </a:p>
        </p:txBody>
      </p:sp>
      <p:cxnSp>
        <p:nvCxnSpPr>
          <p:cNvPr id="12" name="Straight Connector 11">
            <a:extLst>
              <a:ext uri="{FF2B5EF4-FFF2-40B4-BE49-F238E27FC236}">
                <a16:creationId xmlns:a16="http://schemas.microsoft.com/office/drawing/2014/main" id="{01C9277D-044C-5290-A7C8-B3273A2DD1FE}"/>
              </a:ext>
            </a:extLst>
          </p:cNvPr>
          <p:cNvCxnSpPr/>
          <p:nvPr userDrawn="1"/>
        </p:nvCxnSpPr>
        <p:spPr>
          <a:xfrm>
            <a:off x="760095" y="9979025"/>
            <a:ext cx="4221480" cy="571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4503252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www.ecml.at/companionvolumetoolbox" TargetMode="External"/><Relationship Id="rId4" Type="http://schemas.openxmlformats.org/officeDocument/2006/relationships/hyperlink" Target="https://creativecommons.org/licenses/by-nc-sa/4.0/deed.en"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74282" y="2306270"/>
            <a:ext cx="9865895" cy="2722930"/>
          </a:xfrm>
        </p:spPr>
        <p:txBody>
          <a:bodyPr>
            <a:noAutofit/>
          </a:bodyPr>
          <a:lstStyle/>
          <a:p>
            <a:r>
              <a:rPr lang="en-GB" sz="4800" dirty="0">
                <a:solidFill>
                  <a:schemeClr val="accent5">
                    <a:lumMod val="50000"/>
                  </a:schemeClr>
                </a:solidFill>
              </a:rPr>
              <a:t>Innovative aspects of the Companion Volume:</a:t>
            </a:r>
            <a:br>
              <a:rPr lang="en-GB" sz="4800" dirty="0">
                <a:solidFill>
                  <a:schemeClr val="accent5">
                    <a:lumMod val="50000"/>
                  </a:schemeClr>
                </a:solidFill>
              </a:rPr>
            </a:br>
            <a:br>
              <a:rPr lang="en-GB" sz="4800" dirty="0">
                <a:solidFill>
                  <a:schemeClr val="accent5">
                    <a:lumMod val="50000"/>
                  </a:schemeClr>
                </a:solidFill>
              </a:rPr>
            </a:br>
            <a:r>
              <a:rPr lang="en-GB" sz="4800" dirty="0">
                <a:solidFill>
                  <a:schemeClr val="accent5">
                    <a:lumMod val="50000"/>
                  </a:schemeClr>
                </a:solidFill>
              </a:rPr>
              <a:t>Sample tasks for use </a:t>
            </a:r>
            <a:br>
              <a:rPr lang="en-GB" sz="4800" dirty="0">
                <a:solidFill>
                  <a:schemeClr val="accent5">
                    <a:lumMod val="50000"/>
                  </a:schemeClr>
                </a:solidFill>
              </a:rPr>
            </a:br>
            <a:r>
              <a:rPr lang="en-GB" sz="4800" dirty="0">
                <a:solidFill>
                  <a:schemeClr val="accent5">
                    <a:lumMod val="50000"/>
                  </a:schemeClr>
                </a:solidFill>
              </a:rPr>
              <a:t>in teacher education and </a:t>
            </a:r>
            <a:br>
              <a:rPr lang="en-GB" sz="4800" dirty="0">
                <a:solidFill>
                  <a:schemeClr val="accent5">
                    <a:lumMod val="50000"/>
                  </a:schemeClr>
                </a:solidFill>
              </a:rPr>
            </a:br>
            <a:r>
              <a:rPr lang="en-GB" sz="4800" dirty="0">
                <a:solidFill>
                  <a:schemeClr val="accent5">
                    <a:lumMod val="50000"/>
                  </a:schemeClr>
                </a:solidFill>
              </a:rPr>
              <a:t>in </a:t>
            </a:r>
            <a:r>
              <a:rPr lang="en-GB" sz="4800">
                <a:solidFill>
                  <a:schemeClr val="accent5">
                    <a:lumMod val="50000"/>
                  </a:schemeClr>
                </a:solidFill>
              </a:rPr>
              <a:t>professional development</a:t>
            </a:r>
            <a:endParaRPr lang="en-GB" sz="4800" dirty="0">
              <a:solidFill>
                <a:schemeClr val="accent5">
                  <a:lumMod val="50000"/>
                </a:schemeClr>
              </a:solidFill>
            </a:endParaRPr>
          </a:p>
        </p:txBody>
      </p:sp>
      <p:sp>
        <p:nvSpPr>
          <p:cNvPr id="4" name="TextBox 3"/>
          <p:cNvSpPr txBox="1"/>
          <p:nvPr/>
        </p:nvSpPr>
        <p:spPr>
          <a:xfrm>
            <a:off x="785813" y="289045"/>
            <a:ext cx="11592297" cy="646331"/>
          </a:xfrm>
          <a:prstGeom prst="rect">
            <a:avLst/>
          </a:prstGeom>
          <a:noFill/>
        </p:spPr>
        <p:txBody>
          <a:bodyPr wrap="square" rtlCol="0">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200" dirty="0">
                <a:solidFill>
                  <a:srgbClr val="69C509"/>
                </a:solidFill>
              </a:rPr>
              <a:t>CEFR Companion Volume implementation toolbox                                                                                                                            </a:t>
            </a:r>
          </a:p>
          <a:p>
            <a:r>
              <a:rPr lang="fr-FR" sz="1200" dirty="0">
                <a:solidFill>
                  <a:srgbClr val="1F4E79"/>
                </a:solidFill>
              </a:rPr>
              <a:t>Boîte à outils pour la mise en œuvre du volume complémentaire du CECR</a:t>
            </a:r>
          </a:p>
          <a:p>
            <a:r>
              <a:rPr lang="en-GB" sz="1200" b="1" dirty="0">
                <a:solidFill>
                  <a:srgbClr val="69C509"/>
                </a:solidFill>
              </a:rPr>
              <a:t>    </a:t>
            </a:r>
          </a:p>
        </p:txBody>
      </p:sp>
      <p:pic>
        <p:nvPicPr>
          <p:cNvPr id="7" name="Grafik 10">
            <a:extLst>
              <a:ext uri="{FF2B5EF4-FFF2-40B4-BE49-F238E27FC236}">
                <a16:creationId xmlns:a16="http://schemas.microsoft.com/office/drawing/2014/main" id="{934C717F-C477-4119-3DA5-A2B66D12E8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81267" y="316091"/>
            <a:ext cx="1026915" cy="666881"/>
          </a:xfrm>
          <a:prstGeom prst="rect">
            <a:avLst/>
          </a:prstGeom>
        </p:spPr>
      </p:pic>
      <p:sp>
        <p:nvSpPr>
          <p:cNvPr id="3" name="Rectangle 3">
            <a:extLst>
              <a:ext uri="{FF2B5EF4-FFF2-40B4-BE49-F238E27FC236}">
                <a16:creationId xmlns:a16="http://schemas.microsoft.com/office/drawing/2014/main" id="{36E6B17D-DAE0-E9D5-B62B-ADD8B6FF4E35}"/>
              </a:ext>
            </a:extLst>
          </p:cNvPr>
          <p:cNvSpPr>
            <a:spLocks noChangeArrowheads="1"/>
          </p:cNvSpPr>
          <p:nvPr/>
        </p:nvSpPr>
        <p:spPr bwMode="auto">
          <a:xfrm>
            <a:off x="785813" y="6127232"/>
            <a:ext cx="8315325"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464646"/>
                </a:solidFill>
                <a:effectLst/>
                <a:latin typeface="Calibri" panose="020F0502020204030204" pitchFamily="34" charset="0"/>
                <a:ea typeface="Arial" panose="020B0604020202020204" pitchFamily="34" charset="0"/>
                <a:cs typeface="Calibri" panose="020F0502020204030204" pitchFamily="34" charset="0"/>
              </a:rPr>
              <a:t>© 2023. This work is licensed under an Attribution-</a:t>
            </a:r>
            <a:r>
              <a:rPr kumimoji="0" lang="en-US" altLang="en-US" sz="900" b="0" i="0" u="none" strike="noStrike" cap="none" normalizeH="0" baseline="0" dirty="0" err="1">
                <a:ln>
                  <a:noFill/>
                </a:ln>
                <a:solidFill>
                  <a:srgbClr val="464646"/>
                </a:solidFill>
                <a:effectLst/>
                <a:latin typeface="Calibri" panose="020F0502020204030204" pitchFamily="34" charset="0"/>
                <a:ea typeface="Arial" panose="020B0604020202020204" pitchFamily="34" charset="0"/>
                <a:cs typeface="Calibri" panose="020F0502020204030204" pitchFamily="34" charset="0"/>
              </a:rPr>
              <a:t>NonCommercial</a:t>
            </a:r>
            <a:r>
              <a:rPr kumimoji="0" lang="en-US" altLang="en-US" sz="900" b="0" i="0" u="none" strike="noStrike" cap="none" normalizeH="0" baseline="0" dirty="0">
                <a:ln>
                  <a:noFill/>
                </a:ln>
                <a:solidFill>
                  <a:srgbClr val="464646"/>
                </a:solidFill>
                <a:effectLst/>
                <a:latin typeface="Calibri" panose="020F0502020204030204" pitchFamily="34" charset="0"/>
                <a:ea typeface="Arial" panose="020B0604020202020204" pitchFamily="34" charset="0"/>
                <a:cs typeface="Calibri" panose="020F0502020204030204" pitchFamily="34" charset="0"/>
              </a:rPr>
              <a:t>-</a:t>
            </a:r>
            <a:r>
              <a:rPr kumimoji="0" lang="en-US" altLang="en-US" sz="900" b="0" i="0" u="none" strike="noStrike" cap="none" normalizeH="0" baseline="0" dirty="0" err="1">
                <a:ln>
                  <a:noFill/>
                </a:ln>
                <a:solidFill>
                  <a:srgbClr val="464646"/>
                </a:solidFill>
                <a:effectLst/>
                <a:latin typeface="Calibri" panose="020F0502020204030204" pitchFamily="34" charset="0"/>
                <a:ea typeface="Arial" panose="020B0604020202020204" pitchFamily="34" charset="0"/>
                <a:cs typeface="Calibri" panose="020F0502020204030204" pitchFamily="34" charset="0"/>
              </a:rPr>
              <a:t>ShareAlike</a:t>
            </a:r>
            <a:r>
              <a:rPr kumimoji="0" lang="en-US" altLang="en-US" sz="900" b="0" i="0" u="none" strike="noStrike" cap="none" normalizeH="0" baseline="0" dirty="0">
                <a:ln>
                  <a:noFill/>
                </a:ln>
                <a:solidFill>
                  <a:srgbClr val="464646"/>
                </a:solidFill>
                <a:effectLst/>
                <a:latin typeface="Calibri" panose="020F0502020204030204" pitchFamily="34" charset="0"/>
                <a:ea typeface="Arial" panose="020B0604020202020204" pitchFamily="34" charset="0"/>
                <a:cs typeface="Calibri" panose="020F0502020204030204" pitchFamily="34" charset="0"/>
              </a:rPr>
              <a:t> International Creative Commons </a:t>
            </a:r>
            <a:r>
              <a:rPr kumimoji="0" lang="en-US" altLang="en-US" sz="900" b="0" i="0" u="none" strike="noStrike" cap="none" normalizeH="0" baseline="0" dirty="0">
                <a:ln>
                  <a:noFill/>
                </a:ln>
                <a:solidFill>
                  <a:srgbClr val="464646"/>
                </a:solidFill>
                <a:effectLst/>
                <a:latin typeface="Calibri" panose="020F0502020204030204" pitchFamily="34" charset="0"/>
                <a:ea typeface="Arial" panose="020B0604020202020204" pitchFamily="34" charset="0"/>
                <a:cs typeface="Calibri" panose="020F0502020204030204" pitchFamily="34" charset="0"/>
                <a:hlinkClick r:id="rId4"/>
              </a:rPr>
              <a:t>CC-BY-NC-SA 4.0 License</a:t>
            </a:r>
            <a:r>
              <a:rPr kumimoji="0" lang="en-US" altLang="en-US" sz="900" b="0" i="0" u="none" strike="noStrike" cap="none" normalizeH="0" baseline="0" dirty="0">
                <a:ln>
                  <a:noFill/>
                </a:ln>
                <a:solidFill>
                  <a:srgbClr val="464646"/>
                </a:solidFill>
                <a:effectLst/>
                <a:latin typeface="Calibri" panose="020F0502020204030204" pitchFamily="34" charset="0"/>
                <a:ea typeface="Arial" panose="020B0604020202020204" pitchFamily="34" charset="0"/>
                <a:cs typeface="Calibri" panose="020F0502020204030204" pitchFamily="34" charset="0"/>
              </a:rPr>
              <a:t>. Attribution: Original activity from </a:t>
            </a:r>
            <a:r>
              <a:rPr kumimoji="0" lang="en-US" altLang="en-US" sz="900" b="0" i="0" u="none" strike="noStrike" cap="none" normalizeH="0" baseline="0" dirty="0">
                <a:ln>
                  <a:noFill/>
                </a:ln>
                <a:solidFill>
                  <a:schemeClr val="tx1"/>
                </a:solidFill>
                <a:effectLst/>
                <a:latin typeface="Calibri" panose="020F0502020204030204" pitchFamily="34" charset="0"/>
                <a:ea typeface="Arial" panose="020B0604020202020204" pitchFamily="34" charset="0"/>
                <a:cs typeface="Calibri" panose="020F0502020204030204" pitchFamily="34" charset="0"/>
              </a:rPr>
              <a:t>Fischer Johann (et al.) </a:t>
            </a:r>
            <a:r>
              <a:rPr kumimoji="0" lang="en-GB" altLang="en-US" sz="900" b="0" i="0" u="none" strike="noStrike" cap="none" normalizeH="0" baseline="0" dirty="0">
                <a:ln>
                  <a:noFill/>
                </a:ln>
                <a:solidFill>
                  <a:schemeClr val="tx1"/>
                </a:solidFill>
                <a:effectLst/>
                <a:latin typeface="Calibri" panose="020F0502020204030204" pitchFamily="34" charset="0"/>
                <a:ea typeface="Arial" panose="020B0604020202020204" pitchFamily="34" charset="0"/>
                <a:cs typeface="Calibri" panose="020F0502020204030204" pitchFamily="34" charset="0"/>
              </a:rPr>
              <a:t>(2023), </a:t>
            </a:r>
            <a:r>
              <a:rPr kumimoji="0" lang="en-GB" altLang="en-US" sz="900" b="0" i="1" u="none" strike="noStrike" cap="none" normalizeH="0" baseline="0" dirty="0">
                <a:ln>
                  <a:noFill/>
                </a:ln>
                <a:solidFill>
                  <a:schemeClr val="tx1"/>
                </a:solidFill>
                <a:effectLst/>
                <a:latin typeface="Calibri" panose="020F0502020204030204" pitchFamily="34" charset="0"/>
                <a:ea typeface="Arial" panose="020B0604020202020204" pitchFamily="34" charset="0"/>
                <a:cs typeface="Calibri" panose="020F0502020204030204" pitchFamily="34" charset="0"/>
              </a:rPr>
              <a:t>CEFR Companion Volume implementation toolbox</a:t>
            </a:r>
            <a:r>
              <a:rPr kumimoji="0" lang="en-GB" altLang="en-US" sz="900" b="0" i="0" u="none" strike="noStrike" cap="none" normalizeH="0" baseline="0" dirty="0">
                <a:ln>
                  <a:noFill/>
                </a:ln>
                <a:solidFill>
                  <a:schemeClr val="tx1"/>
                </a:solidFill>
                <a:effectLst/>
                <a:latin typeface="Calibri" panose="020F0502020204030204" pitchFamily="34" charset="0"/>
                <a:ea typeface="Arial" panose="020B0604020202020204" pitchFamily="34" charset="0"/>
                <a:cs typeface="Calibri" panose="020F0502020204030204" pitchFamily="34" charset="0"/>
              </a:rPr>
              <a:t>, Council of Europe (European Centre for Modern Languages), Graz, available at </a:t>
            </a:r>
            <a:r>
              <a:rPr kumimoji="0" lang="en-GB" altLang="en-US" sz="900" b="0" i="0" u="none" strike="noStrike" cap="none" normalizeH="0" baseline="0" dirty="0">
                <a:ln>
                  <a:noFill/>
                </a:ln>
                <a:solidFill>
                  <a:schemeClr val="tx1"/>
                </a:solidFill>
                <a:effectLst/>
                <a:latin typeface="Calibri" panose="020F0502020204030204" pitchFamily="34" charset="0"/>
                <a:ea typeface="Arial" panose="020B0604020202020204" pitchFamily="34" charset="0"/>
                <a:cs typeface="Calibri" panose="020F0502020204030204" pitchFamily="34" charset="0"/>
                <a:hlinkClick r:id="rId5"/>
              </a:rPr>
              <a:t>www.ecml.at/companionvolumetoolbox</a:t>
            </a:r>
            <a:r>
              <a:rPr kumimoji="0" lang="en-GB" altLang="en-US" sz="900" b="0" i="0" u="none" strike="noStrike" cap="none" normalizeH="0" baseline="0" dirty="0">
                <a:ln>
                  <a:noFill/>
                </a:ln>
                <a:solidFill>
                  <a:schemeClr val="tx1"/>
                </a:solidFill>
                <a:effectLst/>
                <a:latin typeface="Calibri" panose="020F0502020204030204" pitchFamily="34" charset="0"/>
                <a:ea typeface="Arial" panose="020B0604020202020204" pitchFamily="34" charset="0"/>
                <a:cs typeface="Calibri" panose="020F0502020204030204" pitchFamily="34" charset="0"/>
              </a:rPr>
              <a:t>.</a:t>
            </a:r>
            <a:r>
              <a:rPr kumimoji="0" lang="en-US" altLang="en-US" sz="900" b="0" i="0" u="none" strike="noStrike" cap="none" normalizeH="0" baseline="0" dirty="0">
                <a:ln>
                  <a:noFill/>
                </a:ln>
                <a:solidFill>
                  <a:schemeClr val="tx1"/>
                </a:solidFill>
                <a:effectLst/>
              </a:rPr>
              <a:t> </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689949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rmAutofit/>
          </a:bodyPr>
          <a:lstStyle/>
          <a:p>
            <a:r>
              <a:rPr lang="en-GB" sz="4200" dirty="0"/>
              <a:t>Task 4b “</a:t>
            </a:r>
            <a:r>
              <a:rPr lang="en-GB" sz="4200" b="1" dirty="0"/>
              <a:t>Plurilingual</a:t>
            </a:r>
            <a:r>
              <a:rPr lang="en-GB" sz="4200" dirty="0"/>
              <a:t> aspects”: </a:t>
            </a:r>
            <a:br>
              <a:rPr lang="en-GB" sz="4200" dirty="0"/>
            </a:br>
            <a:r>
              <a:rPr lang="en-GB" sz="4200" dirty="0"/>
              <a:t>Reflection and discussion task</a:t>
            </a:r>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normAutofit/>
          </a:bodyPr>
          <a:lstStyle/>
          <a:p>
            <a:pPr marL="0" indent="0">
              <a:buNone/>
            </a:pPr>
            <a:r>
              <a:rPr lang="en-GB" i="1" dirty="0"/>
              <a:t>Please consider the following questions and discuss them with your colleagues:</a:t>
            </a:r>
          </a:p>
          <a:p>
            <a:pPr>
              <a:buFontTx/>
              <a:buChar char="-"/>
            </a:pPr>
            <a:r>
              <a:rPr lang="en-GB" i="1" dirty="0"/>
              <a:t>What are the benefits of integrating plurilingual approaches into teaching and learning?</a:t>
            </a:r>
          </a:p>
          <a:p>
            <a:pPr>
              <a:buFontTx/>
              <a:buChar char="-"/>
            </a:pPr>
            <a:r>
              <a:rPr lang="en-GB" i="1" dirty="0"/>
              <a:t>In which way could you integrate them into your syllabus and in which way would learners benefit from this approach?</a:t>
            </a:r>
          </a:p>
          <a:p>
            <a:pPr>
              <a:buFontTx/>
              <a:buChar char="-"/>
            </a:pPr>
            <a:r>
              <a:rPr lang="en-GB" i="1" dirty="0"/>
              <a:t>Can you think of ways of assessing plurilingual aspects, and if so how can this be done?</a:t>
            </a:r>
          </a:p>
        </p:txBody>
      </p:sp>
    </p:spTree>
    <p:extLst>
      <p:ext uri="{BB962C8B-B14F-4D97-AF65-F5344CB8AC3E}">
        <p14:creationId xmlns:p14="http://schemas.microsoft.com/office/powerpoint/2010/main" val="1067134614"/>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rmAutofit/>
          </a:bodyPr>
          <a:lstStyle/>
          <a:p>
            <a:r>
              <a:rPr lang="en-GB" sz="4200" dirty="0"/>
              <a:t>Task 4c “</a:t>
            </a:r>
            <a:r>
              <a:rPr lang="en-GB" sz="4200" b="1" dirty="0"/>
              <a:t>Pluricultural</a:t>
            </a:r>
            <a:r>
              <a:rPr lang="en-GB" sz="4200" dirty="0"/>
              <a:t> aspects”: </a:t>
            </a:r>
            <a:br>
              <a:rPr lang="en-GB" sz="4200" dirty="0"/>
            </a:br>
            <a:r>
              <a:rPr lang="en-GB" sz="4200" dirty="0"/>
              <a:t>Reflection and discussion task</a:t>
            </a:r>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normAutofit/>
          </a:bodyPr>
          <a:lstStyle/>
          <a:p>
            <a:pPr marL="0" indent="0">
              <a:buNone/>
            </a:pPr>
            <a:r>
              <a:rPr lang="en-GB" i="1" dirty="0"/>
              <a:t>Please consider the following questions and discuss them with your colleagues:</a:t>
            </a:r>
          </a:p>
          <a:p>
            <a:pPr>
              <a:buFontTx/>
              <a:buChar char="-"/>
            </a:pPr>
            <a:r>
              <a:rPr lang="en-GB" i="1" dirty="0"/>
              <a:t>What are the benefits of integrating pluricultural approaches into teaching and learning?</a:t>
            </a:r>
          </a:p>
          <a:p>
            <a:pPr>
              <a:buFontTx/>
              <a:buChar char="-"/>
            </a:pPr>
            <a:r>
              <a:rPr lang="en-GB" i="1" dirty="0"/>
              <a:t>In which way could you integrate them into your syllabus and in which way would learners benefit from this approach?</a:t>
            </a:r>
          </a:p>
          <a:p>
            <a:pPr>
              <a:buFontTx/>
              <a:buChar char="-"/>
            </a:pPr>
            <a:r>
              <a:rPr lang="en-GB" i="1" dirty="0"/>
              <a:t>Should pluricultural aspects be assessed? Why? / Why not?</a:t>
            </a:r>
          </a:p>
        </p:txBody>
      </p:sp>
    </p:spTree>
    <p:extLst>
      <p:ext uri="{BB962C8B-B14F-4D97-AF65-F5344CB8AC3E}">
        <p14:creationId xmlns:p14="http://schemas.microsoft.com/office/powerpoint/2010/main" val="1804453180"/>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rmAutofit/>
          </a:bodyPr>
          <a:lstStyle/>
          <a:p>
            <a:r>
              <a:rPr lang="en-GB" sz="4200" dirty="0"/>
              <a:t>Task 5 “Innovative aspects”: Introduction</a:t>
            </a:r>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normAutofit/>
          </a:bodyPr>
          <a:lstStyle/>
          <a:p>
            <a:pPr marL="0" indent="0">
              <a:buNone/>
            </a:pPr>
            <a:r>
              <a:rPr lang="en-GB" dirty="0"/>
              <a:t>The aim of this activity is to encourage innovation in teaching, learning and assessment. </a:t>
            </a:r>
          </a:p>
          <a:p>
            <a:pPr marL="0" indent="0">
              <a:buNone/>
            </a:pPr>
            <a:r>
              <a:rPr lang="en-GB" dirty="0"/>
              <a:t>You may invite teachers and teacher trainees to develop ideas for innovative teaching and assessment scenarios, tasks and activities.</a:t>
            </a:r>
          </a:p>
        </p:txBody>
      </p:sp>
    </p:spTree>
    <p:extLst>
      <p:ext uri="{BB962C8B-B14F-4D97-AF65-F5344CB8AC3E}">
        <p14:creationId xmlns:p14="http://schemas.microsoft.com/office/powerpoint/2010/main" val="288574314"/>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rmAutofit/>
          </a:bodyPr>
          <a:lstStyle/>
          <a:p>
            <a:r>
              <a:rPr lang="en-GB" sz="4200" dirty="0"/>
              <a:t>Task 5 “Innovative aspects”: Reflection and discussion task</a:t>
            </a:r>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normAutofit fontScale="92500"/>
          </a:bodyPr>
          <a:lstStyle/>
          <a:p>
            <a:pPr marL="0" indent="0">
              <a:buNone/>
            </a:pPr>
            <a:r>
              <a:rPr lang="en-GB" i="1" dirty="0"/>
              <a:t>With your colleagues, please develop ideas for new approaches to teaching and assessment which are in line with the theoretical framework of the Companion Volume and which you would like to pilot in your classroom.</a:t>
            </a:r>
          </a:p>
          <a:p>
            <a:pPr>
              <a:buFontTx/>
              <a:buChar char="-"/>
            </a:pPr>
            <a:r>
              <a:rPr lang="en-GB" i="1" dirty="0"/>
              <a:t>What innovative classroom scenarios can you think of?</a:t>
            </a:r>
          </a:p>
          <a:p>
            <a:pPr>
              <a:buFontTx/>
              <a:buChar char="-"/>
            </a:pPr>
            <a:r>
              <a:rPr lang="en-GB" i="1" dirty="0"/>
              <a:t>How can you make your examination tasks more authentic </a:t>
            </a:r>
            <a:r>
              <a:rPr lang="en-GB" i="1"/>
              <a:t>and meaningful?</a:t>
            </a:r>
            <a:endParaRPr lang="en-GB" i="1" dirty="0"/>
          </a:p>
          <a:p>
            <a:pPr>
              <a:buFontTx/>
              <a:buChar char="-"/>
            </a:pPr>
            <a:r>
              <a:rPr lang="en-GB" i="1" dirty="0"/>
              <a:t>What are the obstacles, and how can they be overcome?</a:t>
            </a:r>
          </a:p>
          <a:p>
            <a:pPr>
              <a:buFontTx/>
              <a:buChar char="-"/>
            </a:pPr>
            <a:r>
              <a:rPr lang="en-GB" i="1" dirty="0"/>
              <a:t>Which compromises are necessary to stay in line with curriculum requirements?</a:t>
            </a:r>
          </a:p>
          <a:p>
            <a:pPr>
              <a:buFontTx/>
              <a:buChar char="-"/>
            </a:pPr>
            <a:r>
              <a:rPr lang="en-GB" i="1" dirty="0"/>
              <a:t>Where do you need help?</a:t>
            </a:r>
          </a:p>
        </p:txBody>
      </p:sp>
    </p:spTree>
    <p:extLst>
      <p:ext uri="{BB962C8B-B14F-4D97-AF65-F5344CB8AC3E}">
        <p14:creationId xmlns:p14="http://schemas.microsoft.com/office/powerpoint/2010/main" val="1308808099"/>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rmAutofit/>
          </a:bodyPr>
          <a:lstStyle/>
          <a:p>
            <a:r>
              <a:rPr lang="en-GB" sz="4200" dirty="0"/>
              <a:t>Task 1 “Innovative aspects”: Introduction</a:t>
            </a:r>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normAutofit/>
          </a:bodyPr>
          <a:lstStyle/>
          <a:p>
            <a:pPr marL="0" indent="0">
              <a:buNone/>
            </a:pPr>
            <a:r>
              <a:rPr lang="en-GB" dirty="0"/>
              <a:t>The aim of this first activity is to make teachers / trainee teachers aware of the theoretical framework presented and the potential of the CEFR Companion Volume for innovation in the classroom. </a:t>
            </a:r>
          </a:p>
          <a:p>
            <a:pPr marL="0" indent="0">
              <a:buNone/>
            </a:pPr>
            <a:r>
              <a:rPr lang="en-GB" dirty="0"/>
              <a:t>In a first step you might ask participants to read Chapter 2 of the Companion Volume “</a:t>
            </a:r>
            <a:r>
              <a:rPr lang="en-GB" i="1" dirty="0"/>
              <a:t>Key aspects of the CEFR for teaching and learning</a:t>
            </a:r>
            <a:r>
              <a:rPr lang="en-GB" dirty="0"/>
              <a:t>” and to reflect upon their personal reaction to the text.</a:t>
            </a:r>
          </a:p>
          <a:p>
            <a:pPr marL="0" indent="0">
              <a:buNone/>
            </a:pPr>
            <a:r>
              <a:rPr lang="en-GB" dirty="0"/>
              <a:t>You may invite them to address the aspects presented on the following slide.</a:t>
            </a:r>
          </a:p>
        </p:txBody>
      </p:sp>
    </p:spTree>
    <p:extLst>
      <p:ext uri="{BB962C8B-B14F-4D97-AF65-F5344CB8AC3E}">
        <p14:creationId xmlns:p14="http://schemas.microsoft.com/office/powerpoint/2010/main" val="2275985106"/>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rmAutofit/>
          </a:bodyPr>
          <a:lstStyle/>
          <a:p>
            <a:r>
              <a:rPr lang="en-GB" sz="4200" dirty="0"/>
              <a:t>Task 1 “Innovative aspects”: Reflection and discussion task</a:t>
            </a:r>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normAutofit lnSpcReduction="10000"/>
          </a:bodyPr>
          <a:lstStyle/>
          <a:p>
            <a:pPr marL="0" indent="0">
              <a:buNone/>
            </a:pPr>
            <a:r>
              <a:rPr lang="en-GB" i="1" dirty="0"/>
              <a:t>Please read chapter 2 “Key aspects of the CEFR for teaching and learning” of the CEFR Companion Volume and then reflect upon and discuss with your colleagues:</a:t>
            </a:r>
          </a:p>
          <a:p>
            <a:pPr>
              <a:buFontTx/>
              <a:buChar char="-"/>
            </a:pPr>
            <a:r>
              <a:rPr lang="en-GB" i="1" dirty="0"/>
              <a:t>concepts or ideas that were new to you </a:t>
            </a:r>
          </a:p>
          <a:p>
            <a:pPr>
              <a:buFontTx/>
              <a:buChar char="-"/>
            </a:pPr>
            <a:r>
              <a:rPr lang="en-GB" i="1" dirty="0"/>
              <a:t>aspects that surprised you when reading the text</a:t>
            </a:r>
          </a:p>
          <a:p>
            <a:pPr>
              <a:buFontTx/>
              <a:buChar char="-"/>
            </a:pPr>
            <a:r>
              <a:rPr lang="en-GB" i="1" dirty="0"/>
              <a:t>aspects where you would like to gain more information</a:t>
            </a:r>
          </a:p>
          <a:p>
            <a:pPr>
              <a:buFontTx/>
              <a:buChar char="-"/>
            </a:pPr>
            <a:r>
              <a:rPr lang="en-GB" i="1" dirty="0"/>
              <a:t>aspects that you do not agree with</a:t>
            </a:r>
          </a:p>
          <a:p>
            <a:pPr>
              <a:buFontTx/>
              <a:buChar char="-"/>
            </a:pPr>
            <a:r>
              <a:rPr lang="en-GB" i="1" dirty="0"/>
              <a:t>ideas on how this new concept will impact your approach to teaching and assessment</a:t>
            </a:r>
          </a:p>
        </p:txBody>
      </p:sp>
    </p:spTree>
    <p:extLst>
      <p:ext uri="{BB962C8B-B14F-4D97-AF65-F5344CB8AC3E}">
        <p14:creationId xmlns:p14="http://schemas.microsoft.com/office/powerpoint/2010/main" val="1560694245"/>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rmAutofit/>
          </a:bodyPr>
          <a:lstStyle/>
          <a:p>
            <a:r>
              <a:rPr lang="en-GB" sz="4200" dirty="0"/>
              <a:t>Task 2 “The action-oriented approach”: Introduction</a:t>
            </a:r>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normAutofit lnSpcReduction="10000"/>
          </a:bodyPr>
          <a:lstStyle/>
          <a:p>
            <a:pPr marL="0" indent="0">
              <a:buNone/>
            </a:pPr>
            <a:r>
              <a:rPr lang="en-GB" dirty="0"/>
              <a:t>The aim of this activity is to make teachers / trainee teachers reflect upon the action-oriented approach and the notion of the learner as a social agent and its impact on teaching and learning. </a:t>
            </a:r>
          </a:p>
          <a:p>
            <a:pPr marL="0" indent="0">
              <a:buNone/>
            </a:pPr>
            <a:r>
              <a:rPr lang="en-GB" dirty="0"/>
              <a:t>You may wish to discuss with the participants </a:t>
            </a:r>
          </a:p>
          <a:p>
            <a:pPr>
              <a:buFontTx/>
              <a:buChar char="-"/>
            </a:pPr>
            <a:r>
              <a:rPr lang="en-GB" dirty="0"/>
              <a:t>to what extent they think that they already follow an action-oriented approach and </a:t>
            </a:r>
          </a:p>
          <a:p>
            <a:pPr>
              <a:buFontTx/>
              <a:buChar char="-"/>
            </a:pPr>
            <a:r>
              <a:rPr lang="en-GB" dirty="0"/>
              <a:t>what steps still need to be done.</a:t>
            </a:r>
          </a:p>
          <a:p>
            <a:pPr marL="0" indent="0">
              <a:buNone/>
            </a:pPr>
            <a:r>
              <a:rPr lang="en-GB" dirty="0"/>
              <a:t>You may invite them to address the aspects presented on the following slide.</a:t>
            </a:r>
          </a:p>
        </p:txBody>
      </p:sp>
    </p:spTree>
    <p:extLst>
      <p:ext uri="{BB962C8B-B14F-4D97-AF65-F5344CB8AC3E}">
        <p14:creationId xmlns:p14="http://schemas.microsoft.com/office/powerpoint/2010/main" val="2756180357"/>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rmAutofit/>
          </a:bodyPr>
          <a:lstStyle/>
          <a:p>
            <a:r>
              <a:rPr lang="en-GB" sz="4200" dirty="0"/>
              <a:t>Task 2 “The action-oriented approach”: </a:t>
            </a:r>
            <a:br>
              <a:rPr lang="en-GB" sz="4200" dirty="0"/>
            </a:br>
            <a:r>
              <a:rPr lang="en-GB" sz="4200" dirty="0"/>
              <a:t>Reflection and discussion task</a:t>
            </a:r>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normAutofit/>
          </a:bodyPr>
          <a:lstStyle/>
          <a:p>
            <a:pPr marL="0" indent="0">
              <a:buNone/>
            </a:pPr>
            <a:r>
              <a:rPr lang="en-GB" i="1" dirty="0"/>
              <a:t>Please consider how the new focus on the action-oriented approach impacts your approach to teaching and assessment. Please reflect upon the following questions and exchange your ideas and comments with your team members:</a:t>
            </a:r>
          </a:p>
          <a:p>
            <a:pPr>
              <a:buFontTx/>
              <a:buChar char="-"/>
            </a:pPr>
            <a:r>
              <a:rPr lang="en-GB" i="1" dirty="0"/>
              <a:t>Do you already apply an action-oriented approach in your teaching?</a:t>
            </a:r>
          </a:p>
          <a:p>
            <a:pPr>
              <a:buFontTx/>
              <a:buChar char="-"/>
            </a:pPr>
            <a:r>
              <a:rPr lang="en-GB" i="1" dirty="0"/>
              <a:t>What is the impact of considering the learner as a social agent for the development of classroom activities?</a:t>
            </a:r>
          </a:p>
          <a:p>
            <a:pPr>
              <a:buFontTx/>
              <a:buChar char="-"/>
            </a:pPr>
            <a:r>
              <a:rPr lang="en-GB" i="1" dirty="0"/>
              <a:t>How can we make our classroom activities more authentic, meaningful and relevant for our learners?</a:t>
            </a:r>
          </a:p>
        </p:txBody>
      </p:sp>
    </p:spTree>
    <p:extLst>
      <p:ext uri="{BB962C8B-B14F-4D97-AF65-F5344CB8AC3E}">
        <p14:creationId xmlns:p14="http://schemas.microsoft.com/office/powerpoint/2010/main" val="3653214482"/>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rmAutofit/>
          </a:bodyPr>
          <a:lstStyle/>
          <a:p>
            <a:r>
              <a:rPr lang="en-GB" sz="4200" dirty="0"/>
              <a:t>Task 3 “Four modes of communication”: Introduction</a:t>
            </a:r>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normAutofit/>
          </a:bodyPr>
          <a:lstStyle/>
          <a:p>
            <a:pPr marL="0" indent="0">
              <a:buNone/>
            </a:pPr>
            <a:r>
              <a:rPr lang="en-GB" dirty="0"/>
              <a:t>The aim of this activity is to make teachers / trainee teachers reflect upon the new focus on the four modes of communication. </a:t>
            </a:r>
          </a:p>
          <a:p>
            <a:pPr marL="0" indent="0">
              <a:buNone/>
            </a:pPr>
            <a:r>
              <a:rPr lang="en-GB" dirty="0"/>
              <a:t>You may wish to discuss with the participants how this new concept impacts their approach to teaching and to assessment and which role mediation plays in this context.</a:t>
            </a:r>
          </a:p>
          <a:p>
            <a:pPr marL="0" indent="0">
              <a:buNone/>
            </a:pPr>
            <a:r>
              <a:rPr lang="en-GB" dirty="0"/>
              <a:t>You may invite them to address the aspects presented on the following slide.</a:t>
            </a:r>
          </a:p>
        </p:txBody>
      </p:sp>
    </p:spTree>
    <p:extLst>
      <p:ext uri="{BB962C8B-B14F-4D97-AF65-F5344CB8AC3E}">
        <p14:creationId xmlns:p14="http://schemas.microsoft.com/office/powerpoint/2010/main" val="3050174092"/>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rmAutofit/>
          </a:bodyPr>
          <a:lstStyle/>
          <a:p>
            <a:r>
              <a:rPr lang="en-GB" sz="4200" dirty="0"/>
              <a:t>Task 3 “Four modes of communication”: </a:t>
            </a:r>
            <a:br>
              <a:rPr lang="en-GB" sz="4200" dirty="0"/>
            </a:br>
            <a:r>
              <a:rPr lang="en-GB" sz="4200" dirty="0"/>
              <a:t>Reflection and discussion task</a:t>
            </a:r>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normAutofit/>
          </a:bodyPr>
          <a:lstStyle/>
          <a:p>
            <a:pPr marL="0" indent="0">
              <a:buNone/>
            </a:pPr>
            <a:r>
              <a:rPr lang="en-GB" i="1" dirty="0"/>
              <a:t>After reading chapter 2 “Key aspects of the CEFR for teaching and learning” of the CEFR Companion Volume please consider how this new focus on the four modes of communication impacts your approach </a:t>
            </a:r>
          </a:p>
          <a:p>
            <a:pPr marL="971550" lvl="1" indent="-514350">
              <a:buFont typeface="+mj-lt"/>
              <a:buAutoNum type="alphaLcParenR"/>
            </a:pPr>
            <a:r>
              <a:rPr lang="en-GB" sz="2800" i="1" dirty="0"/>
              <a:t>to teaching and </a:t>
            </a:r>
          </a:p>
          <a:p>
            <a:pPr marL="971550" lvl="1" indent="-514350">
              <a:buFont typeface="+mj-lt"/>
              <a:buAutoNum type="alphaLcParenR"/>
            </a:pPr>
            <a:r>
              <a:rPr lang="en-GB" sz="2800" i="1" dirty="0"/>
              <a:t>to assessment.</a:t>
            </a:r>
          </a:p>
          <a:p>
            <a:pPr marL="0" indent="0">
              <a:buNone/>
            </a:pPr>
            <a:r>
              <a:rPr lang="en-GB" i="1" dirty="0"/>
              <a:t>Please exchange your ideas and comments with your team members.</a:t>
            </a:r>
          </a:p>
        </p:txBody>
      </p:sp>
    </p:spTree>
    <p:extLst>
      <p:ext uri="{BB962C8B-B14F-4D97-AF65-F5344CB8AC3E}">
        <p14:creationId xmlns:p14="http://schemas.microsoft.com/office/powerpoint/2010/main" val="3630503593"/>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rmAutofit/>
          </a:bodyPr>
          <a:lstStyle/>
          <a:p>
            <a:r>
              <a:rPr lang="en-GB" sz="4200" dirty="0"/>
              <a:t>Task 4 “Plurilingual and pluricultural aspects”: Introduction</a:t>
            </a:r>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normAutofit/>
          </a:bodyPr>
          <a:lstStyle/>
          <a:p>
            <a:pPr marL="0" indent="0">
              <a:buNone/>
            </a:pPr>
            <a:r>
              <a:rPr lang="en-GB" dirty="0"/>
              <a:t>The aim of this activity is to invite teachers and teacher trainees to </a:t>
            </a:r>
          </a:p>
          <a:p>
            <a:pPr marL="514350" indent="-514350">
              <a:buAutoNum type="alphaLcParenR"/>
            </a:pPr>
            <a:r>
              <a:rPr lang="en-GB" dirty="0"/>
              <a:t>reflect upon the potential of a plurilingual and pluricultural approach in teaching, learning and assessment and </a:t>
            </a:r>
          </a:p>
          <a:p>
            <a:pPr marL="514350" indent="-514350">
              <a:buAutoNum type="alphaLcParenR"/>
            </a:pPr>
            <a:r>
              <a:rPr lang="en-GB" dirty="0"/>
              <a:t>develop ideas on how they can integrate plurilingual and pluricultural aspects in the classroom</a:t>
            </a:r>
          </a:p>
        </p:txBody>
      </p:sp>
    </p:spTree>
    <p:extLst>
      <p:ext uri="{BB962C8B-B14F-4D97-AF65-F5344CB8AC3E}">
        <p14:creationId xmlns:p14="http://schemas.microsoft.com/office/powerpoint/2010/main" val="1759995968"/>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rmAutofit/>
          </a:bodyPr>
          <a:lstStyle/>
          <a:p>
            <a:r>
              <a:rPr lang="en-GB" sz="4200" dirty="0"/>
              <a:t>Task 4a “Plurilingual and pluricultural aspects”: </a:t>
            </a:r>
            <a:br>
              <a:rPr lang="en-GB" sz="4200" dirty="0"/>
            </a:br>
            <a:r>
              <a:rPr lang="en-GB" sz="4200" dirty="0"/>
              <a:t>Reflection and discussion task</a:t>
            </a:r>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normAutofit/>
          </a:bodyPr>
          <a:lstStyle/>
          <a:p>
            <a:pPr marL="0" indent="0">
              <a:buNone/>
            </a:pPr>
            <a:endParaRPr lang="en-GB" dirty="0"/>
          </a:p>
          <a:p>
            <a:pPr>
              <a:buFontTx/>
              <a:buChar char="-"/>
            </a:pPr>
            <a:r>
              <a:rPr lang="en-GB" i="1" dirty="0"/>
              <a:t>Plurilingual and pluricultural approaches are often discussed under one heading. Do you think that plurilingual approaches require dealing with pluricultural aspects at the same time? Why? / Why not?</a:t>
            </a:r>
          </a:p>
          <a:p>
            <a:pPr>
              <a:buFontTx/>
              <a:buChar char="-"/>
            </a:pPr>
            <a:r>
              <a:rPr lang="en-GB" i="1" dirty="0"/>
              <a:t>In which cases would you cover plurilingual aspects in your teaching without dealing with pluricultural aspects, and vice versa?</a:t>
            </a:r>
          </a:p>
        </p:txBody>
      </p:sp>
    </p:spTree>
    <p:extLst>
      <p:ext uri="{BB962C8B-B14F-4D97-AF65-F5344CB8AC3E}">
        <p14:creationId xmlns:p14="http://schemas.microsoft.com/office/powerpoint/2010/main" val="338285211"/>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1007</Words>
  <Application>Microsoft Office PowerPoint</Application>
  <PresentationFormat>Widescreen</PresentationFormat>
  <Paragraphs>65</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Innovative aspects of the Companion Volume:  Sample tasks for use  in teacher education and  in professional development</vt:lpstr>
      <vt:lpstr>Task 1 “Innovative aspects”: Introduction</vt:lpstr>
      <vt:lpstr>Task 1 “Innovative aspects”: Reflection and discussion task</vt:lpstr>
      <vt:lpstr>Task 2 “The action-oriented approach”: Introduction</vt:lpstr>
      <vt:lpstr>Task 2 “The action-oriented approach”:  Reflection and discussion task</vt:lpstr>
      <vt:lpstr>Task 3 “Four modes of communication”: Introduction</vt:lpstr>
      <vt:lpstr>Task 3 “Four modes of communication”:  Reflection and discussion task</vt:lpstr>
      <vt:lpstr>Task 4 “Plurilingual and pluricultural aspects”: Introduction</vt:lpstr>
      <vt:lpstr>Task 4a “Plurilingual and pluricultural aspects”:  Reflection and discussion task</vt:lpstr>
      <vt:lpstr>Task 4b “Plurilingual aspects”:  Reflection and discussion task</vt:lpstr>
      <vt:lpstr>Task 4c “Pluricultural aspects”:  Reflection and discussion task</vt:lpstr>
      <vt:lpstr>Task 5 “Innovative aspects”: Introduction</vt:lpstr>
      <vt:lpstr>Task 5 “Innovative aspects”: Reflection and discussion task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Christian Friedrich</dc:creator>
  <cp:lastModifiedBy>Marie-Therese Baehr</cp:lastModifiedBy>
  <cp:revision>97</cp:revision>
  <dcterms:created xsi:type="dcterms:W3CDTF">2020-01-08T10:10:35Z</dcterms:created>
  <dcterms:modified xsi:type="dcterms:W3CDTF">2024-06-27T08:48:29Z</dcterms:modified>
</cp:coreProperties>
</file>